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</p:sldIdLst>
  <p:sldSz cx="14630400" cy="10972800"/>
  <p:notesSz cx="10972800" cy="14630400"/>
  <p:embeddedFontLst>
    <p:embeddedFont>
      <p:font typeface="Raleway" pitchFamily="34" charset="0"/>
      <p:bold r:id="rId14"/>
    </p:embeddedFont>
    <p:embeddedFont>
      <p:font typeface="Raleway" pitchFamily="34" charset="-122"/>
      <p:bold r:id="rId15"/>
    </p:embeddedFont>
    <p:embeddedFont>
      <p:font typeface="Raleway" pitchFamily="34" charset="-120"/>
      <p:bold r:id="rId16"/>
    </p:embeddedFont>
    <p:embeddedFont>
      <p:font typeface="Roboto" panose="02000000000000000000" pitchFamily="34" charset="0"/>
      <p:regular r:id="rId17"/>
    </p:embeddedFont>
    <p:embeddedFont>
      <p:font typeface="Roboto" panose="02000000000000000000" pitchFamily="34" charset="-122"/>
      <p:regular r:id="rId18"/>
    </p:embeddedFont>
    <p:embeddedFont>
      <p:font typeface="Roboto" panose="02000000000000000000" pitchFamily="34" charset="-120"/>
      <p:regular r:id="rId19"/>
    </p:embeddedFont>
    <p:embeddedFont>
      <p:font typeface="Calibri" panose="020F0502020204030204" charset="0"/>
      <p:regular r:id="rId20"/>
      <p:bold r:id="rId21"/>
      <p:italic r:id="rId22"/>
      <p:boldItalic r:id="rId23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3" Type="http://schemas.openxmlformats.org/officeDocument/2006/relationships/font" Target="fonts/font10.fntdata"/><Relationship Id="rId22" Type="http://schemas.openxmlformats.org/officeDocument/2006/relationships/font" Target="fonts/font9.fntdata"/><Relationship Id="rId21" Type="http://schemas.openxmlformats.org/officeDocument/2006/relationships/font" Target="fonts/font8.fntdata"/><Relationship Id="rId20" Type="http://schemas.openxmlformats.org/officeDocument/2006/relationships/font" Target="fonts/font7.fntdata"/><Relationship Id="rId2" Type="http://schemas.openxmlformats.org/officeDocument/2006/relationships/theme" Target="theme/theme1.xml"/><Relationship Id="rId19" Type="http://schemas.openxmlformats.org/officeDocument/2006/relationships/font" Target="fonts/font6.fntdata"/><Relationship Id="rId18" Type="http://schemas.openxmlformats.org/officeDocument/2006/relationships/font" Target="fonts/font5.fntdata"/><Relationship Id="rId17" Type="http://schemas.openxmlformats.org/officeDocument/2006/relationships/font" Target="fonts/font4.fntdata"/><Relationship Id="rId16" Type="http://schemas.openxmlformats.org/officeDocument/2006/relationships/font" Target="fonts/font3.fntdata"/><Relationship Id="rId15" Type="http://schemas.openxmlformats.org/officeDocument/2006/relationships/font" Target="fonts/font2.fntdata"/><Relationship Id="rId14" Type="http://schemas.openxmlformats.org/officeDocument/2006/relationships/font" Target="fonts/font1.fntdata"/><Relationship Id="rId13" Type="http://schemas.openxmlformats.org/officeDocument/2006/relationships/tableStyles" Target="tableStyles.xml"/><Relationship Id="rId12" Type="http://schemas.openxmlformats.org/officeDocument/2006/relationships/viewProps" Target="viewProps.xml"/><Relationship Id="rId11" Type="http://schemas.openxmlformats.org/officeDocument/2006/relationships/presProps" Target="presProps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ECECF3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FFFFFF">
              <a:alpha val="95000"/>
            </a:srgbClr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104927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ECECF3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FFFFFF">
              <a:alpha val="95000"/>
            </a:srgbClr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104927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ECECF3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FFFFFF">
              <a:alpha val="95000"/>
            </a:srgbClr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104927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ECECF3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FFFFFF">
              <a:alpha val="95000"/>
            </a:srgbClr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104927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ECECF3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FFFFFF">
              <a:alpha val="95000"/>
            </a:srgbClr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104927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ECECF3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FFFFFF">
              <a:alpha val="95000"/>
            </a:srgbClr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104927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ECECF3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FFFFFF">
              <a:alpha val="95000"/>
            </a:srgbClr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104927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.xml"/><Relationship Id="rId6" Type="http://schemas.openxmlformats.org/officeDocument/2006/relationships/slideLayout" Target="../slideLayouts/slideLayout4.xml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.xml"/><Relationship Id="rId7" Type="http://schemas.openxmlformats.org/officeDocument/2006/relationships/slideLayout" Target="../slideLayouts/slideLayout5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.xml"/><Relationship Id="rId7" Type="http://schemas.openxmlformats.org/officeDocument/2006/relationships/slideLayout" Target="../slideLayouts/slideLayout6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109728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0790" y="1770380"/>
            <a:ext cx="6983730" cy="115570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5400" b="1" dirty="0">
                <a:solidFill>
                  <a:srgbClr val="5E98F1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Ticket Booking</a:t>
            </a:r>
            <a:r>
              <a:rPr lang="en-US" sz="54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App</a:t>
            </a:r>
            <a:endParaRPr lang="en-US" sz="5400" dirty="0">
              <a:solidFill>
                <a:srgbClr val="1B1B27"/>
              </a:solidFill>
              <a:latin typeface="Raleway" pitchFamily="34" charset="0"/>
              <a:ea typeface="Raleway" pitchFamily="34" charset="-122"/>
              <a:cs typeface="Raleway" pitchFamily="34" charset="-12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096040" y="3745032"/>
            <a:ext cx="75564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3C3939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Book your Bus and Train Tickets Anytime, Anywhere in Bangladesh</a:t>
            </a:r>
            <a:endParaRPr lang="en-US" sz="2000" dirty="0">
              <a:solidFill>
                <a:srgbClr val="3C3939"/>
              </a:solidFill>
              <a:latin typeface="Roboto" panose="02000000000000000000" pitchFamily="34" charset="0"/>
              <a:ea typeface="Roboto" panose="02000000000000000000" pitchFamily="34" charset="-122"/>
              <a:cs typeface="Roboto" panose="02000000000000000000" pitchFamily="34" charset="-120"/>
            </a:endParaRPr>
          </a:p>
        </p:txBody>
      </p:sp>
      <p:sp>
        <p:nvSpPr>
          <p:cNvPr id="5" name="Text 2"/>
          <p:cNvSpPr/>
          <p:nvPr/>
        </p:nvSpPr>
        <p:spPr>
          <a:xfrm>
            <a:off x="6127155" y="4256405"/>
            <a:ext cx="7556421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3C3939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A mobile app that allows users to search, book, and manage bus and train tickets with real-time availability and digital payments.</a:t>
            </a:r>
            <a:endParaRPr lang="en-US" sz="2000" dirty="0">
              <a:solidFill>
                <a:srgbClr val="3C3939"/>
              </a:solidFill>
              <a:latin typeface="Roboto" panose="02000000000000000000" pitchFamily="34" charset="0"/>
              <a:ea typeface="Roboto" panose="02000000000000000000" pitchFamily="34" charset="-122"/>
              <a:cs typeface="Roboto" panose="02000000000000000000" pitchFamily="34" charset="-120"/>
            </a:endParaRPr>
          </a:p>
        </p:txBody>
      </p:sp>
      <p:sp>
        <p:nvSpPr>
          <p:cNvPr id="6" name="Rectangles 5"/>
          <p:cNvSpPr/>
          <p:nvPr/>
        </p:nvSpPr>
        <p:spPr>
          <a:xfrm>
            <a:off x="12623165" y="10370185"/>
            <a:ext cx="2021840" cy="6026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7435" y="1291908"/>
            <a:ext cx="7306151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66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The Problem &amp; Our Solution</a:t>
            </a:r>
            <a:endParaRPr lang="en-US" sz="6600" dirty="0">
              <a:solidFill>
                <a:srgbClr val="1B1B27"/>
              </a:solidFill>
              <a:latin typeface="Raleway" pitchFamily="34" charset="0"/>
              <a:ea typeface="Raleway" pitchFamily="34" charset="-122"/>
              <a:cs typeface="Raleway" pitchFamily="34" charset="-12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2815947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6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The Problem</a:t>
            </a:r>
            <a:endParaRPr lang="en-US" sz="3600" dirty="0">
              <a:solidFill>
                <a:srgbClr val="1B1B27"/>
              </a:solidFill>
              <a:latin typeface="Raleway" pitchFamily="34" charset="0"/>
              <a:ea typeface="Raleway" pitchFamily="34" charset="-122"/>
              <a:cs typeface="Raleway" pitchFamily="34" charset="-120"/>
            </a:endParaRPr>
          </a:p>
        </p:txBody>
      </p:sp>
      <p:sp>
        <p:nvSpPr>
          <p:cNvPr id="4" name="Text 2"/>
          <p:cNvSpPr/>
          <p:nvPr/>
        </p:nvSpPr>
        <p:spPr>
          <a:xfrm>
            <a:off x="809030" y="3503771"/>
            <a:ext cx="6244709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800" dirty="0">
                <a:solidFill>
                  <a:srgbClr val="3C3939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Manual ticketing is slow, crowded, and lacks transparency.</a:t>
            </a:r>
            <a:endParaRPr lang="en-US" sz="2800" dirty="0">
              <a:solidFill>
                <a:srgbClr val="3C3939"/>
              </a:solidFill>
              <a:latin typeface="Roboto" panose="02000000000000000000" pitchFamily="34" charset="0"/>
              <a:ea typeface="Roboto" panose="02000000000000000000" pitchFamily="34" charset="-122"/>
              <a:cs typeface="Roboto" panose="02000000000000000000" pitchFamily="34" charset="-120"/>
            </a:endParaRPr>
          </a:p>
        </p:txBody>
      </p:sp>
      <p:sp>
        <p:nvSpPr>
          <p:cNvPr id="5" name="Text 3"/>
          <p:cNvSpPr/>
          <p:nvPr/>
        </p:nvSpPr>
        <p:spPr>
          <a:xfrm>
            <a:off x="793790" y="4022804"/>
            <a:ext cx="6244709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800" dirty="0">
                <a:solidFill>
                  <a:srgbClr val="3C3939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Rural and urban passengers need a reliable digital system.</a:t>
            </a:r>
            <a:endParaRPr lang="en-US" sz="2800" dirty="0">
              <a:solidFill>
                <a:srgbClr val="3C3939"/>
              </a:solidFill>
              <a:latin typeface="Roboto" panose="02000000000000000000" pitchFamily="34" charset="0"/>
              <a:ea typeface="Roboto" panose="02000000000000000000" pitchFamily="34" charset="-122"/>
              <a:cs typeface="Roboto" panose="02000000000000000000" pitchFamily="34" charset="-120"/>
            </a:endParaRPr>
          </a:p>
        </p:txBody>
      </p:sp>
      <p:sp>
        <p:nvSpPr>
          <p:cNvPr id="6" name="Text 4"/>
          <p:cNvSpPr/>
          <p:nvPr/>
        </p:nvSpPr>
        <p:spPr>
          <a:xfrm>
            <a:off x="902811" y="5253077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6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Our Solution</a:t>
            </a:r>
            <a:endParaRPr lang="en-US" sz="3600" dirty="0">
              <a:solidFill>
                <a:srgbClr val="1B1B27"/>
              </a:solidFill>
              <a:latin typeface="Raleway" pitchFamily="34" charset="0"/>
              <a:ea typeface="Raleway" pitchFamily="34" charset="-122"/>
              <a:cs typeface="Raleway" pitchFamily="34" charset="-120"/>
            </a:endParaRPr>
          </a:p>
        </p:txBody>
      </p:sp>
      <p:sp>
        <p:nvSpPr>
          <p:cNvPr id="7" name="Text 5"/>
          <p:cNvSpPr/>
          <p:nvPr/>
        </p:nvSpPr>
        <p:spPr>
          <a:xfrm>
            <a:off x="918210" y="5742940"/>
            <a:ext cx="9462135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800" dirty="0">
                <a:solidFill>
                  <a:srgbClr val="3C3939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It offers easy access to transport info and booking in one place.</a:t>
            </a:r>
            <a:endParaRPr lang="en-US" sz="2800" dirty="0">
              <a:solidFill>
                <a:srgbClr val="3C3939"/>
              </a:solidFill>
              <a:latin typeface="Roboto" panose="02000000000000000000" pitchFamily="34" charset="0"/>
              <a:ea typeface="Roboto" panose="02000000000000000000" pitchFamily="34" charset="-122"/>
              <a:cs typeface="Roboto" panose="02000000000000000000" pitchFamily="34" charset="-120"/>
            </a:endParaRPr>
          </a:p>
        </p:txBody>
      </p:sp>
      <p:sp>
        <p:nvSpPr>
          <p:cNvPr id="8" name="Rectangles 7"/>
          <p:cNvSpPr/>
          <p:nvPr/>
        </p:nvSpPr>
        <p:spPr>
          <a:xfrm>
            <a:off x="12623165" y="10370185"/>
            <a:ext cx="2021840" cy="6026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35286"/>
            <a:ext cx="7418903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8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Key Features</a:t>
            </a:r>
            <a:endParaRPr lang="en-US" sz="4800" dirty="0">
              <a:solidFill>
                <a:srgbClr val="1B1B27"/>
              </a:solidFill>
              <a:latin typeface="Raleway" pitchFamily="34" charset="0"/>
              <a:ea typeface="Raleway" pitchFamily="34" charset="-122"/>
              <a:cs typeface="Raleway" pitchFamily="34" charset="-120"/>
            </a:endParaRPr>
          </a:p>
        </p:txBody>
      </p:sp>
      <p:sp>
        <p:nvSpPr>
          <p:cNvPr id="3" name="Shape 1"/>
          <p:cNvSpPr/>
          <p:nvPr/>
        </p:nvSpPr>
        <p:spPr>
          <a:xfrm>
            <a:off x="702310" y="2390775"/>
            <a:ext cx="715010" cy="834390"/>
          </a:xfrm>
          <a:prstGeom prst="roundRect">
            <a:avLst>
              <a:gd name="adj" fmla="val 1866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7400" y="2433320"/>
            <a:ext cx="556260" cy="695325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637586" y="2575560"/>
            <a:ext cx="5381268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Search buses/trains by location and date</a:t>
            </a:r>
            <a:endParaRPr lang="en-US" sz="2800" dirty="0">
              <a:solidFill>
                <a:srgbClr val="3C3939"/>
              </a:solidFill>
              <a:latin typeface="Raleway" pitchFamily="34" charset="0"/>
              <a:ea typeface="Raleway" pitchFamily="34" charset="-122"/>
              <a:cs typeface="Raleway" pitchFamily="34" charset="-120"/>
            </a:endParaRPr>
          </a:p>
        </p:txBody>
      </p:sp>
      <p:sp>
        <p:nvSpPr>
          <p:cNvPr id="6" name="Shape 3"/>
          <p:cNvSpPr/>
          <p:nvPr/>
        </p:nvSpPr>
        <p:spPr>
          <a:xfrm>
            <a:off x="702310" y="3354705"/>
            <a:ext cx="715010" cy="834390"/>
          </a:xfrm>
          <a:prstGeom prst="roundRect">
            <a:avLst>
              <a:gd name="adj" fmla="val 1866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400" y="3397250"/>
            <a:ext cx="556260" cy="695325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637586" y="3539490"/>
            <a:ext cx="3165038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Real-time seat selection</a:t>
            </a:r>
            <a:endParaRPr lang="en-US" sz="2800" dirty="0">
              <a:solidFill>
                <a:srgbClr val="3C3939"/>
              </a:solidFill>
              <a:latin typeface="Raleway" pitchFamily="34" charset="0"/>
              <a:ea typeface="Raleway" pitchFamily="34" charset="-122"/>
              <a:cs typeface="Raleway" pitchFamily="34" charset="-120"/>
            </a:endParaRPr>
          </a:p>
        </p:txBody>
      </p:sp>
      <p:sp>
        <p:nvSpPr>
          <p:cNvPr id="9" name="Shape 5"/>
          <p:cNvSpPr/>
          <p:nvPr/>
        </p:nvSpPr>
        <p:spPr>
          <a:xfrm>
            <a:off x="702310" y="4318635"/>
            <a:ext cx="715010" cy="834390"/>
          </a:xfrm>
          <a:prstGeom prst="roundRect">
            <a:avLst>
              <a:gd name="adj" fmla="val 1866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400" y="4361180"/>
            <a:ext cx="556260" cy="695325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637586" y="4503420"/>
            <a:ext cx="3136106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QR code-based e-ticket</a:t>
            </a:r>
            <a:endParaRPr lang="en-US" sz="2800" dirty="0">
              <a:solidFill>
                <a:srgbClr val="3C3939"/>
              </a:solidFill>
              <a:latin typeface="Raleway" pitchFamily="34" charset="0"/>
              <a:ea typeface="Raleway" pitchFamily="34" charset="-122"/>
              <a:cs typeface="Raleway" pitchFamily="34" charset="-120"/>
            </a:endParaRPr>
          </a:p>
        </p:txBody>
      </p:sp>
      <p:sp>
        <p:nvSpPr>
          <p:cNvPr id="12" name="Shape 7"/>
          <p:cNvSpPr/>
          <p:nvPr/>
        </p:nvSpPr>
        <p:spPr>
          <a:xfrm>
            <a:off x="702310" y="5282565"/>
            <a:ext cx="715010" cy="834390"/>
          </a:xfrm>
          <a:prstGeom prst="roundRect">
            <a:avLst>
              <a:gd name="adj" fmla="val 1866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400" y="5325110"/>
            <a:ext cx="556260" cy="695325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637586" y="5467350"/>
            <a:ext cx="5569982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User account, booking history, and refunds</a:t>
            </a:r>
            <a:endParaRPr lang="en-US" sz="2800" dirty="0">
              <a:solidFill>
                <a:srgbClr val="3C3939"/>
              </a:solidFill>
              <a:latin typeface="Raleway" pitchFamily="34" charset="0"/>
              <a:ea typeface="Raleway" pitchFamily="34" charset="-122"/>
              <a:cs typeface="Raleway" pitchFamily="34" charset="-120"/>
            </a:endParaRPr>
          </a:p>
        </p:txBody>
      </p:sp>
      <p:sp>
        <p:nvSpPr>
          <p:cNvPr id="15" name="Shape 9"/>
          <p:cNvSpPr/>
          <p:nvPr/>
        </p:nvSpPr>
        <p:spPr>
          <a:xfrm>
            <a:off x="702310" y="6246495"/>
            <a:ext cx="715010" cy="834390"/>
          </a:xfrm>
          <a:prstGeom prst="roundRect">
            <a:avLst>
              <a:gd name="adj" fmla="val 1866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pic>
        <p:nvPicPr>
          <p:cNvPr id="1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400" y="6289040"/>
            <a:ext cx="556260" cy="695325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1637586" y="6431280"/>
            <a:ext cx="4507349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Notifications for delays or changes</a:t>
            </a:r>
            <a:endParaRPr lang="en-US" sz="2800" dirty="0">
              <a:solidFill>
                <a:srgbClr val="3C3939"/>
              </a:solidFill>
              <a:latin typeface="Raleway" pitchFamily="34" charset="0"/>
              <a:ea typeface="Raleway" pitchFamily="34" charset="-122"/>
              <a:cs typeface="Raleway" pitchFamily="34" charset="-120"/>
            </a:endParaRPr>
          </a:p>
        </p:txBody>
      </p:sp>
      <p:sp>
        <p:nvSpPr>
          <p:cNvPr id="18" name="Rectangles 17"/>
          <p:cNvSpPr/>
          <p:nvPr/>
        </p:nvSpPr>
        <p:spPr>
          <a:xfrm>
            <a:off x="12623165" y="10370185"/>
            <a:ext cx="2021840" cy="6026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109728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948214"/>
            <a:ext cx="7556421" cy="141755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8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Clean &amp; Friendly User Interface</a:t>
            </a:r>
            <a:endParaRPr lang="en-US" sz="4800" dirty="0">
              <a:solidFill>
                <a:srgbClr val="1B1B27"/>
              </a:solidFill>
              <a:latin typeface="Raleway" pitchFamily="34" charset="0"/>
              <a:ea typeface="Raleway" pitchFamily="34" charset="-122"/>
              <a:cs typeface="Raleway" pitchFamily="34" charset="-120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2705933"/>
            <a:ext cx="2329815" cy="143982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4372570"/>
            <a:ext cx="232981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Home screen</a:t>
            </a:r>
            <a:endParaRPr lang="en-US" sz="2400" dirty="0">
              <a:solidFill>
                <a:srgbClr val="3C3939"/>
              </a:solidFill>
              <a:latin typeface="Raleway" pitchFamily="34" charset="0"/>
              <a:ea typeface="Raleway" pitchFamily="34" charset="-122"/>
              <a:cs typeface="Raleway" pitchFamily="34" charset="-120"/>
            </a:endParaRPr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7093" y="2705933"/>
            <a:ext cx="2329815" cy="1439823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3407093" y="4372570"/>
            <a:ext cx="232981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Route search</a:t>
            </a:r>
            <a:endParaRPr lang="en-US" sz="2400" dirty="0">
              <a:solidFill>
                <a:srgbClr val="3C3939"/>
              </a:solidFill>
              <a:latin typeface="Raleway" pitchFamily="34" charset="0"/>
              <a:ea typeface="Raleway" pitchFamily="34" charset="-122"/>
              <a:cs typeface="Raleway" pitchFamily="34" charset="-120"/>
            </a:endParaRPr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0395" y="2705933"/>
            <a:ext cx="2329815" cy="1439823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6020395" y="4372570"/>
            <a:ext cx="232981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Seat selection</a:t>
            </a:r>
            <a:endParaRPr lang="en-US" sz="2400" dirty="0">
              <a:solidFill>
                <a:srgbClr val="3C3939"/>
              </a:solidFill>
              <a:latin typeface="Raleway" pitchFamily="34" charset="0"/>
              <a:ea typeface="Raleway" pitchFamily="34" charset="-122"/>
              <a:cs typeface="Raleway" pitchFamily="34" charset="-120"/>
            </a:endParaRPr>
          </a:p>
        </p:txBody>
      </p:sp>
      <p:pic>
        <p:nvPicPr>
          <p:cNvPr id="10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5293876"/>
            <a:ext cx="2329815" cy="1439823"/>
          </a:xfrm>
          <a:prstGeom prst="rect">
            <a:avLst/>
          </a:prstGeom>
        </p:spPr>
      </p:pic>
      <p:sp>
        <p:nvSpPr>
          <p:cNvPr id="11" name="Text 4"/>
          <p:cNvSpPr/>
          <p:nvPr/>
        </p:nvSpPr>
        <p:spPr>
          <a:xfrm>
            <a:off x="793790" y="6960513"/>
            <a:ext cx="232981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Payment page</a:t>
            </a:r>
            <a:endParaRPr lang="en-US" sz="2400" dirty="0">
              <a:solidFill>
                <a:srgbClr val="3C3939"/>
              </a:solidFill>
              <a:latin typeface="Raleway" pitchFamily="34" charset="0"/>
              <a:ea typeface="Raleway" pitchFamily="34" charset="-122"/>
              <a:cs typeface="Raleway" pitchFamily="34" charset="-120"/>
            </a:endParaRPr>
          </a:p>
        </p:txBody>
      </p:sp>
      <p:pic>
        <p:nvPicPr>
          <p:cNvPr id="12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07093" y="5293876"/>
            <a:ext cx="2329815" cy="1439823"/>
          </a:xfrm>
          <a:prstGeom prst="rect">
            <a:avLst/>
          </a:prstGeom>
        </p:spPr>
      </p:pic>
      <p:sp>
        <p:nvSpPr>
          <p:cNvPr id="13" name="Text 5"/>
          <p:cNvSpPr/>
          <p:nvPr/>
        </p:nvSpPr>
        <p:spPr>
          <a:xfrm>
            <a:off x="3407093" y="6960513"/>
            <a:ext cx="2329815" cy="7086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Ticket display with QR code</a:t>
            </a:r>
            <a:endParaRPr lang="en-US" sz="2400" dirty="0">
              <a:solidFill>
                <a:srgbClr val="3C3939"/>
              </a:solidFill>
              <a:latin typeface="Raleway" pitchFamily="34" charset="0"/>
              <a:ea typeface="Raleway" pitchFamily="34" charset="-122"/>
              <a:cs typeface="Raleway" pitchFamily="34" charset="-120"/>
            </a:endParaRPr>
          </a:p>
        </p:txBody>
      </p:sp>
      <p:sp>
        <p:nvSpPr>
          <p:cNvPr id="14" name="Text 6"/>
          <p:cNvSpPr/>
          <p:nvPr/>
        </p:nvSpPr>
        <p:spPr>
          <a:xfrm>
            <a:off x="793790" y="7924324"/>
            <a:ext cx="75564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dirty="0">
                <a:solidFill>
                  <a:srgbClr val="3C3939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Optimized for both Bengali and English users</a:t>
            </a:r>
            <a:endParaRPr lang="en-US" dirty="0">
              <a:solidFill>
                <a:srgbClr val="3C3939"/>
              </a:solidFill>
              <a:latin typeface="Roboto" panose="02000000000000000000" pitchFamily="34" charset="0"/>
              <a:ea typeface="Roboto" panose="02000000000000000000" pitchFamily="34" charset="-122"/>
              <a:cs typeface="Roboto" panose="02000000000000000000" pitchFamily="34" charset="-12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7400" y="947420"/>
            <a:ext cx="6308090" cy="66992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40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Future Plans &amp; Improvements</a:t>
            </a:r>
            <a:endParaRPr lang="en-US" sz="4000" dirty="0">
              <a:solidFill>
                <a:srgbClr val="1B1B27"/>
              </a:solidFill>
              <a:latin typeface="Raleway" pitchFamily="34" charset="0"/>
              <a:ea typeface="Raleway" pitchFamily="34" charset="-122"/>
              <a:cs typeface="Raleway" pitchFamily="34" charset="-12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4420" y="1691005"/>
            <a:ext cx="1073150" cy="128714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345055" y="2089150"/>
            <a:ext cx="3431540" cy="33528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20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Live bus/train tracking with GPS</a:t>
            </a:r>
            <a:endParaRPr lang="en-US" sz="2000" dirty="0">
              <a:solidFill>
                <a:srgbClr val="3C3939"/>
              </a:solidFill>
              <a:latin typeface="Raleway" pitchFamily="34" charset="0"/>
              <a:ea typeface="Raleway" pitchFamily="34" charset="-122"/>
              <a:cs typeface="Raleway" pitchFamily="34" charset="-120"/>
            </a:endParaRPr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420" y="2712085"/>
            <a:ext cx="1073150" cy="1287145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303145" y="3109595"/>
            <a:ext cx="3950335" cy="33528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20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Offline ticket booking for rural agents</a:t>
            </a:r>
            <a:endParaRPr lang="en-US" sz="2000" dirty="0">
              <a:solidFill>
                <a:srgbClr val="3C3939"/>
              </a:solidFill>
              <a:latin typeface="Raleway" pitchFamily="34" charset="0"/>
              <a:ea typeface="Raleway" pitchFamily="34" charset="-122"/>
              <a:cs typeface="Raleway" pitchFamily="34" charset="-120"/>
            </a:endParaRPr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20" y="3732530"/>
            <a:ext cx="1073150" cy="128714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340610" y="4130675"/>
            <a:ext cx="3484880" cy="33528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20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Loyalty rewards for regular users</a:t>
            </a:r>
            <a:endParaRPr lang="en-US" sz="2000" dirty="0">
              <a:solidFill>
                <a:srgbClr val="3C3939"/>
              </a:solidFill>
              <a:latin typeface="Raleway" pitchFamily="34" charset="0"/>
              <a:ea typeface="Raleway" pitchFamily="34" charset="-122"/>
              <a:cs typeface="Raleway" pitchFamily="34" charset="-120"/>
            </a:endParaRPr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4420" y="4752975"/>
            <a:ext cx="1073150" cy="1287145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2334260" y="5151120"/>
            <a:ext cx="3568700" cy="33528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20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Expand to launch website version</a:t>
            </a:r>
            <a:endParaRPr lang="en-US" sz="2000" dirty="0">
              <a:solidFill>
                <a:srgbClr val="3C3939"/>
              </a:solidFill>
              <a:latin typeface="Raleway" pitchFamily="34" charset="0"/>
              <a:ea typeface="Raleway" pitchFamily="34" charset="-122"/>
              <a:cs typeface="Raleway" pitchFamily="34" charset="-120"/>
            </a:endParaRPr>
          </a:p>
        </p:txBody>
      </p:sp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4420" y="5774055"/>
            <a:ext cx="1073150" cy="1287145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2322830" y="6172200"/>
            <a:ext cx="3710305" cy="33528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20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Add voice search and chatbot help</a:t>
            </a:r>
            <a:endParaRPr lang="en-US" sz="2000" dirty="0">
              <a:solidFill>
                <a:srgbClr val="3C3939"/>
              </a:solidFill>
              <a:latin typeface="Raleway" pitchFamily="34" charset="0"/>
              <a:ea typeface="Raleway" pitchFamily="34" charset="-122"/>
              <a:cs typeface="Raleway" pitchFamily="34" charset="-120"/>
            </a:endParaRPr>
          </a:p>
        </p:txBody>
      </p:sp>
      <p:pic>
        <p:nvPicPr>
          <p:cNvPr id="13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4420" y="6794500"/>
            <a:ext cx="1073150" cy="1287145"/>
          </a:xfrm>
          <a:prstGeom prst="rect">
            <a:avLst/>
          </a:prstGeom>
        </p:spPr>
      </p:pic>
      <p:sp>
        <p:nvSpPr>
          <p:cNvPr id="14" name="Text 6"/>
          <p:cNvSpPr/>
          <p:nvPr/>
        </p:nvSpPr>
        <p:spPr>
          <a:xfrm>
            <a:off x="2302510" y="7192645"/>
            <a:ext cx="3957320" cy="33528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20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Admin panel for transport companies</a:t>
            </a:r>
            <a:endParaRPr lang="en-US" sz="2000" dirty="0">
              <a:solidFill>
                <a:srgbClr val="3C3939"/>
              </a:solidFill>
              <a:latin typeface="Raleway" pitchFamily="34" charset="0"/>
              <a:ea typeface="Raleway" pitchFamily="34" charset="-122"/>
              <a:cs typeface="Raleway" pitchFamily="34" charset="-120"/>
            </a:endParaRPr>
          </a:p>
        </p:txBody>
      </p:sp>
      <p:sp>
        <p:nvSpPr>
          <p:cNvPr id="15" name="Text 7"/>
          <p:cNvSpPr/>
          <p:nvPr/>
        </p:nvSpPr>
        <p:spPr>
          <a:xfrm>
            <a:off x="1037590" y="8776335"/>
            <a:ext cx="8001635" cy="44005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000" dirty="0">
                <a:solidFill>
                  <a:srgbClr val="3C3939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Let’s make travel in Bangladesh smarter and easier for everyone.</a:t>
            </a:r>
            <a:endParaRPr lang="en-US" sz="2000" dirty="0">
              <a:solidFill>
                <a:srgbClr val="3C3939"/>
              </a:solidFill>
              <a:latin typeface="Roboto" panose="02000000000000000000" pitchFamily="34" charset="0"/>
              <a:ea typeface="Roboto" panose="02000000000000000000" pitchFamily="34" charset="-122"/>
              <a:cs typeface="Roboto" panose="02000000000000000000" pitchFamily="34" charset="-120"/>
            </a:endParaRPr>
          </a:p>
        </p:txBody>
      </p:sp>
      <p:sp>
        <p:nvSpPr>
          <p:cNvPr id="16" name="Rectangles 15"/>
          <p:cNvSpPr/>
          <p:nvPr/>
        </p:nvSpPr>
        <p:spPr>
          <a:xfrm>
            <a:off x="12623165" y="10370185"/>
            <a:ext cx="2021840" cy="6026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5240" y="-15240"/>
            <a:ext cx="14630400" cy="109728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-15240" y="-15240"/>
            <a:ext cx="14630400" cy="10972800"/>
          </a:xfrm>
          <a:prstGeom prst="rect">
            <a:avLst/>
          </a:prstGeom>
          <a:solidFill>
            <a:srgbClr val="FFFFFF">
              <a:alpha val="85000"/>
            </a:srgbClr>
          </a:solidFill>
        </p:spPr>
      </p:sp>
      <p:sp>
        <p:nvSpPr>
          <p:cNvPr id="4" name="Text 1"/>
          <p:cNvSpPr/>
          <p:nvPr/>
        </p:nvSpPr>
        <p:spPr>
          <a:xfrm>
            <a:off x="595035" y="1145064"/>
            <a:ext cx="5670590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8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Meet Our Team</a:t>
            </a:r>
            <a:endParaRPr lang="en-US" sz="4800" dirty="0">
              <a:solidFill>
                <a:srgbClr val="1B1B27"/>
              </a:solidFill>
              <a:latin typeface="Raleway" pitchFamily="34" charset="0"/>
              <a:ea typeface="Raleway" pitchFamily="34" charset="-122"/>
              <a:cs typeface="Raleway" pitchFamily="34" charset="-120"/>
            </a:endParaRPr>
          </a:p>
        </p:txBody>
      </p:sp>
      <p:sp>
        <p:nvSpPr>
          <p:cNvPr id="5" name="Shape 2"/>
          <p:cNvSpPr/>
          <p:nvPr/>
        </p:nvSpPr>
        <p:spPr>
          <a:xfrm>
            <a:off x="595035" y="219400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680105" y="2236510"/>
            <a:ext cx="340162" cy="42529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8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1</a:t>
            </a:r>
            <a:endParaRPr lang="en-US" sz="2800" dirty="0">
              <a:solidFill>
                <a:srgbClr val="3C3939"/>
              </a:solidFill>
              <a:latin typeface="Raleway" pitchFamily="34" charset="0"/>
              <a:ea typeface="Raleway" pitchFamily="34" charset="-122"/>
              <a:cs typeface="Raleway" pitchFamily="34" charset="-120"/>
            </a:endParaRPr>
          </a:p>
        </p:txBody>
      </p:sp>
      <p:sp>
        <p:nvSpPr>
          <p:cNvPr id="7" name="Text 4"/>
          <p:cNvSpPr/>
          <p:nvPr/>
        </p:nvSpPr>
        <p:spPr>
          <a:xfrm>
            <a:off x="1332151" y="2271871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Masud Rana</a:t>
            </a:r>
            <a:endParaRPr lang="en-US" sz="2400" dirty="0">
              <a:solidFill>
                <a:srgbClr val="3C3939"/>
              </a:solidFill>
              <a:latin typeface="Raleway" pitchFamily="34" charset="0"/>
              <a:ea typeface="Raleway" pitchFamily="34" charset="-122"/>
              <a:cs typeface="Raleway" pitchFamily="34" charset="-120"/>
            </a:endParaRPr>
          </a:p>
        </p:txBody>
      </p:sp>
      <p:sp>
        <p:nvSpPr>
          <p:cNvPr id="8" name="Text 5"/>
          <p:cNvSpPr/>
          <p:nvPr/>
        </p:nvSpPr>
        <p:spPr>
          <a:xfrm>
            <a:off x="1332151" y="2762290"/>
            <a:ext cx="3421499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b="1" dirty="0">
                <a:solidFill>
                  <a:srgbClr val="3C3939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Team Leader &amp; Backend Developer</a:t>
            </a:r>
            <a:endParaRPr lang="en-US" b="1" dirty="0">
              <a:solidFill>
                <a:srgbClr val="3C3939"/>
              </a:solidFill>
              <a:latin typeface="Roboto" panose="02000000000000000000" pitchFamily="34" charset="0"/>
              <a:ea typeface="Roboto" panose="02000000000000000000" pitchFamily="34" charset="-122"/>
              <a:cs typeface="Roboto" panose="02000000000000000000" pitchFamily="34" charset="-120"/>
            </a:endParaRPr>
          </a:p>
        </p:txBody>
      </p:sp>
      <p:sp>
        <p:nvSpPr>
          <p:cNvPr id="9" name="Shape 6"/>
          <p:cNvSpPr/>
          <p:nvPr/>
        </p:nvSpPr>
        <p:spPr>
          <a:xfrm>
            <a:off x="5037138" y="219400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5122208" y="2236510"/>
            <a:ext cx="340162" cy="42529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8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2</a:t>
            </a:r>
            <a:endParaRPr lang="en-US" sz="2800" dirty="0">
              <a:solidFill>
                <a:srgbClr val="3C3939"/>
              </a:solidFill>
              <a:latin typeface="Raleway" pitchFamily="34" charset="0"/>
              <a:ea typeface="Raleway" pitchFamily="34" charset="-122"/>
              <a:cs typeface="Raleway" pitchFamily="34" charset="-12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5774253" y="2271871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Nazmul</a:t>
            </a:r>
            <a:endParaRPr lang="en-US" sz="2400" dirty="0">
              <a:solidFill>
                <a:srgbClr val="3C3939"/>
              </a:solidFill>
              <a:latin typeface="Raleway" pitchFamily="34" charset="0"/>
              <a:ea typeface="Raleway" pitchFamily="34" charset="-122"/>
              <a:cs typeface="Raleway" pitchFamily="34" charset="-12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5774253" y="2762290"/>
            <a:ext cx="3421499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b="1" dirty="0">
                <a:solidFill>
                  <a:srgbClr val="3C3939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Research &amp; Integration Expert</a:t>
            </a:r>
            <a:r>
              <a:rPr lang="en-US" dirty="0">
                <a:solidFill>
                  <a:srgbClr val="3C3939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 (collects bus/train data, manages payment APIs)</a:t>
            </a:r>
            <a:endParaRPr lang="en-US" dirty="0">
              <a:solidFill>
                <a:srgbClr val="3C3939"/>
              </a:solidFill>
              <a:latin typeface="Roboto" panose="02000000000000000000" pitchFamily="34" charset="0"/>
              <a:ea typeface="Roboto" panose="02000000000000000000" pitchFamily="34" charset="-122"/>
              <a:cs typeface="Roboto" panose="02000000000000000000" pitchFamily="34" charset="-120"/>
            </a:endParaRPr>
          </a:p>
        </p:txBody>
      </p:sp>
      <p:sp>
        <p:nvSpPr>
          <p:cNvPr id="13" name="Shape 10"/>
          <p:cNvSpPr/>
          <p:nvPr/>
        </p:nvSpPr>
        <p:spPr>
          <a:xfrm>
            <a:off x="9479240" y="219400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9564310" y="2236510"/>
            <a:ext cx="340162" cy="42529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8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3</a:t>
            </a:r>
            <a:endParaRPr lang="en-US" sz="2800" dirty="0">
              <a:solidFill>
                <a:srgbClr val="3C3939"/>
              </a:solidFill>
              <a:latin typeface="Raleway" pitchFamily="34" charset="0"/>
              <a:ea typeface="Raleway" pitchFamily="34" charset="-122"/>
              <a:cs typeface="Raleway" pitchFamily="34" charset="-12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10216356" y="2271871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Tushar</a:t>
            </a:r>
            <a:endParaRPr lang="en-US" sz="2400" dirty="0">
              <a:solidFill>
                <a:srgbClr val="3C3939"/>
              </a:solidFill>
              <a:latin typeface="Raleway" pitchFamily="34" charset="0"/>
              <a:ea typeface="Raleway" pitchFamily="34" charset="-122"/>
              <a:cs typeface="Raleway" pitchFamily="34" charset="-120"/>
            </a:endParaRPr>
          </a:p>
        </p:txBody>
      </p:sp>
      <p:sp>
        <p:nvSpPr>
          <p:cNvPr id="16" name="Text 13"/>
          <p:cNvSpPr/>
          <p:nvPr/>
        </p:nvSpPr>
        <p:spPr>
          <a:xfrm>
            <a:off x="10216356" y="2762290"/>
            <a:ext cx="3421499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b="1" dirty="0">
                <a:solidFill>
                  <a:srgbClr val="3C3939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UI/UX &amp; Frontend Developer</a:t>
            </a:r>
            <a:r>
              <a:rPr lang="en-US" dirty="0">
                <a:solidFill>
                  <a:srgbClr val="3C3939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 (builds app screens and interactions)</a:t>
            </a:r>
            <a:endParaRPr lang="en-US" dirty="0">
              <a:solidFill>
                <a:srgbClr val="3C3939"/>
              </a:solidFill>
              <a:latin typeface="Roboto" panose="02000000000000000000" pitchFamily="34" charset="0"/>
              <a:ea typeface="Roboto" panose="02000000000000000000" pitchFamily="34" charset="-122"/>
              <a:cs typeface="Roboto" panose="02000000000000000000" pitchFamily="34" charset="-12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24432"/>
            <a:ext cx="6474381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Thank You for Your Time!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50" y="3173095"/>
            <a:ext cx="13380085" cy="94742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3C3939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We appreciate your interest in Ticket Booking. Together, we can make travel in Bangladesh smarter and easier</a:t>
            </a:r>
            <a:endParaRPr lang="en-US" sz="2000" dirty="0">
              <a:solidFill>
                <a:srgbClr val="3C3939"/>
              </a:solidFill>
              <a:latin typeface="Roboto" panose="02000000000000000000" pitchFamily="34" charset="0"/>
              <a:ea typeface="Roboto" panose="02000000000000000000" pitchFamily="34" charset="-122"/>
              <a:cs typeface="Roboto" panose="02000000000000000000" pitchFamily="34" charset="-120"/>
            </a:endParaRPr>
          </a:p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3C3939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 for everyone.</a:t>
            </a:r>
            <a:endParaRPr lang="en-US" sz="2000" dirty="0">
              <a:solidFill>
                <a:srgbClr val="3C3939"/>
              </a:solidFill>
              <a:latin typeface="Roboto" panose="02000000000000000000" pitchFamily="34" charset="0"/>
              <a:ea typeface="Roboto" panose="02000000000000000000" pitchFamily="34" charset="-122"/>
              <a:cs typeface="Roboto" panose="02000000000000000000" pitchFamily="34" charset="-120"/>
            </a:endParaRPr>
          </a:p>
        </p:txBody>
      </p:sp>
      <p:sp>
        <p:nvSpPr>
          <p:cNvPr id="4" name="Text 2"/>
          <p:cNvSpPr/>
          <p:nvPr/>
        </p:nvSpPr>
        <p:spPr>
          <a:xfrm>
            <a:off x="793790" y="4035266"/>
            <a:ext cx="130428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3C3939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For more information or inquiries, please feel free to contact us.</a:t>
            </a:r>
            <a:endParaRPr lang="en-US" sz="2000" dirty="0">
              <a:solidFill>
                <a:srgbClr val="3C3939"/>
              </a:solidFill>
              <a:latin typeface="Roboto" panose="02000000000000000000" pitchFamily="34" charset="0"/>
              <a:ea typeface="Roboto" panose="02000000000000000000" pitchFamily="34" charset="-122"/>
              <a:cs typeface="Roboto" panose="02000000000000000000" pitchFamily="34" charset="-120"/>
            </a:endParaRPr>
          </a:p>
        </p:txBody>
      </p:sp>
      <p:sp>
        <p:nvSpPr>
          <p:cNvPr id="6" name="Rectangles 5"/>
          <p:cNvSpPr/>
          <p:nvPr/>
        </p:nvSpPr>
        <p:spPr>
          <a:xfrm>
            <a:off x="12623165" y="10370185"/>
            <a:ext cx="2021840" cy="6026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1484</Words>
  <Application>WPS Presentation</Application>
  <PresentationFormat>On-screen Show (16:9)</PresentationFormat>
  <Paragraphs>87</Paragraphs>
  <Slides>7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20" baseType="lpstr">
      <vt:lpstr>Arial</vt:lpstr>
      <vt:lpstr>SimSun</vt:lpstr>
      <vt:lpstr>Wingdings</vt:lpstr>
      <vt:lpstr>Raleway</vt:lpstr>
      <vt:lpstr>Raleway</vt:lpstr>
      <vt:lpstr>Raleway</vt:lpstr>
      <vt:lpstr>Roboto</vt:lpstr>
      <vt:lpstr>Roboto</vt:lpstr>
      <vt:lpstr>Roboto</vt:lpstr>
      <vt:lpstr>Calibri</vt:lpstr>
      <vt:lpstr>Microsoft YaHei</vt:lpstr>
      <vt:lpstr>Arial Unicode MS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PptxGenJS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creator>PptxGenJS</dc:creator>
  <dc:subject>PptxGenJS Presentation</dc:subject>
  <cp:lastModifiedBy>Lenovo</cp:lastModifiedBy>
  <cp:revision>2</cp:revision>
  <dcterms:created xsi:type="dcterms:W3CDTF">2025-06-17T18:11:00Z</dcterms:created>
  <dcterms:modified xsi:type="dcterms:W3CDTF">2025-06-18T03:45:10Z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4BAEA0B906CA484084C54F1B310106C8_12</vt:lpwstr>
  </property>
  <property fmtid="{D5CDD505-2E9C-101B-9397-08002B2CF9AE}" pid="3" name="KSOProductBuildVer">
    <vt:lpwstr>1033-12.2.0.21546</vt:lpwstr>
  </property>
</Properties>
</file>